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6F54"/>
    <a:srgbClr val="FDF1C4"/>
    <a:srgbClr val="E5D49A"/>
    <a:srgbClr val="BCB800"/>
    <a:srgbClr val="D6A300"/>
    <a:srgbClr val="525F84"/>
    <a:srgbClr val="D7DBE6"/>
    <a:srgbClr val="CBD000"/>
    <a:srgbClr val="C7E7CA"/>
    <a:srgbClr val="F3E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660"/>
  </p:normalViewPr>
  <p:slideViewPr>
    <p:cSldViewPr snapToGrid="0">
      <p:cViewPr>
        <p:scale>
          <a:sx n="125" d="100"/>
          <a:sy n="125" d="100"/>
        </p:scale>
        <p:origin x="-960" y="-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microsoft.com/office/2007/relationships/hdphoto" Target="../media/hdphoto4.wdp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11.wdp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microsoft.com/office/2007/relationships/hdphoto" Target="../media/hdphoto24.wdp"/><Relationship Id="rId21" Type="http://schemas.microsoft.com/office/2007/relationships/hdphoto" Target="../media/hdphoto15.wdp"/><Relationship Id="rId34" Type="http://schemas.openxmlformats.org/officeDocument/2006/relationships/image" Target="../media/image31.png"/><Relationship Id="rId7" Type="http://schemas.microsoft.com/office/2007/relationships/hdphoto" Target="../media/hdphoto8.wdp"/><Relationship Id="rId12" Type="http://schemas.openxmlformats.org/officeDocument/2006/relationships/image" Target="../media/image20.png"/><Relationship Id="rId17" Type="http://schemas.microsoft.com/office/2007/relationships/hdphoto" Target="../media/hdphoto13.wdp"/><Relationship Id="rId25" Type="http://schemas.microsoft.com/office/2007/relationships/hdphoto" Target="../media/hdphoto17.wdp"/><Relationship Id="rId33" Type="http://schemas.microsoft.com/office/2007/relationships/hdphoto" Target="../media/hdphoto21.wdp"/><Relationship Id="rId38" Type="http://schemas.openxmlformats.org/officeDocument/2006/relationships/image" Target="../media/image33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10.wdp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microsoft.com/office/2007/relationships/hdphoto" Target="../media/hdphoto23.wdp"/><Relationship Id="rId5" Type="http://schemas.microsoft.com/office/2007/relationships/hdphoto" Target="../media/hdphoto7.wdp"/><Relationship Id="rId15" Type="http://schemas.microsoft.com/office/2007/relationships/hdphoto" Target="../media/hdphoto12.wdp"/><Relationship Id="rId23" Type="http://schemas.microsoft.com/office/2007/relationships/hdphoto" Target="../media/hdphoto16.wdp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microsoft.com/office/2007/relationships/hdphoto" Target="../media/hdphoto14.wdp"/><Relationship Id="rId31" Type="http://schemas.microsoft.com/office/2007/relationships/hdphoto" Target="../media/hdphoto20.wdp"/><Relationship Id="rId4" Type="http://schemas.openxmlformats.org/officeDocument/2006/relationships/image" Target="../media/image16.png"/><Relationship Id="rId9" Type="http://schemas.microsoft.com/office/2007/relationships/hdphoto" Target="../media/hdphoto9.wdp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microsoft.com/office/2007/relationships/hdphoto" Target="../media/hdphoto18.wdp"/><Relationship Id="rId30" Type="http://schemas.openxmlformats.org/officeDocument/2006/relationships/image" Target="../media/image29.png"/><Relationship Id="rId35" Type="http://schemas.microsoft.com/office/2007/relationships/hdphoto" Target="../media/hdphoto22.wdp"/><Relationship Id="rId8" Type="http://schemas.openxmlformats.org/officeDocument/2006/relationships/image" Target="../media/image18.png"/><Relationship Id="rId3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44122-9F6F-0B15-1B4D-A5725A465AF8}"/>
              </a:ext>
            </a:extLst>
          </p:cNvPr>
          <p:cNvSpPr txBox="1"/>
          <p:nvPr/>
        </p:nvSpPr>
        <p:spPr>
          <a:xfrm>
            <a:off x="181156" y="126520"/>
            <a:ext cx="5089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3303916" y="1893987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6396484" y="189398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991937-4E64-3B03-5387-0450E8D23E65}"/>
              </a:ext>
            </a:extLst>
          </p:cNvPr>
          <p:cNvSpPr/>
          <p:nvPr/>
        </p:nvSpPr>
        <p:spPr>
          <a:xfrm>
            <a:off x="9489052" y="1893985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3FBE2-23C0-2898-E09C-769C3E56825C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5313871" y="2148465"/>
            <a:ext cx="1082613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803982-91C7-A847-9879-D3B777D572D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8406439" y="2148464"/>
            <a:ext cx="1082613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2B5EF6-6587-48D4-7A6C-1D8D3A67FB03}"/>
              </a:ext>
            </a:extLst>
          </p:cNvPr>
          <p:cNvSpPr/>
          <p:nvPr/>
        </p:nvSpPr>
        <p:spPr>
          <a:xfrm>
            <a:off x="6396484" y="396232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developed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DCBACB-AAFB-4C20-F98A-82021C44B303}"/>
              </a:ext>
            </a:extLst>
          </p:cNvPr>
          <p:cNvSpPr/>
          <p:nvPr/>
        </p:nvSpPr>
        <p:spPr>
          <a:xfrm>
            <a:off x="3303916" y="3962327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Optimal model stored on Dropbox (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.pth</a:t>
            </a:r>
            <a:r>
              <a:rPr lang="en-US" sz="12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E257-1A02-AF5B-99BC-FBBD1D8F00F0}"/>
              </a:ext>
            </a:extLst>
          </p:cNvPr>
          <p:cNvSpPr/>
          <p:nvPr/>
        </p:nvSpPr>
        <p:spPr>
          <a:xfrm>
            <a:off x="9489052" y="3962327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Dataset is split into training / validation set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901515-4F89-AA00-4CCD-DFCEB784D5F6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 flipV="1">
            <a:off x="8406439" y="4216805"/>
            <a:ext cx="1082613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D8E613-7600-45DC-4865-ACD27AA94653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5313871" y="4216805"/>
            <a:ext cx="1082613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2EB53-CBAF-F9CD-A713-C5C96CEF569B}"/>
              </a:ext>
            </a:extLst>
          </p:cNvPr>
          <p:cNvSpPr/>
          <p:nvPr/>
        </p:nvSpPr>
        <p:spPr>
          <a:xfrm>
            <a:off x="3303916" y="603066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input by user via website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DAEF24-DDFB-5C4F-8F81-0E882ECBFF85}"/>
              </a:ext>
            </a:extLst>
          </p:cNvPr>
          <p:cNvSpPr/>
          <p:nvPr/>
        </p:nvSpPr>
        <p:spPr>
          <a:xfrm>
            <a:off x="6396485" y="6030665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transferred to model via Railway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B57045-E5E4-984B-5AD7-7B8C171BC2E1}"/>
              </a:ext>
            </a:extLst>
          </p:cNvPr>
          <p:cNvSpPr/>
          <p:nvPr/>
        </p:nvSpPr>
        <p:spPr>
          <a:xfrm>
            <a:off x="9489053" y="6030665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Predictions returned to user via website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BCEECF-8D2A-EAAC-1706-6854086F34D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313871" y="6285144"/>
            <a:ext cx="1082614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AE8502-4DDD-AE06-4179-3F448380F8A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406440" y="6285144"/>
            <a:ext cx="1082613" cy="0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9D10047-37D7-399C-8674-E6DF35EEEA28}"/>
              </a:ext>
            </a:extLst>
          </p:cNvPr>
          <p:cNvCxnSpPr>
            <a:stCxn id="5" idx="3"/>
            <a:endCxn id="8" idx="3"/>
          </p:cNvCxnSpPr>
          <p:nvPr/>
        </p:nvCxnSpPr>
        <p:spPr>
          <a:xfrm>
            <a:off x="11499007" y="2148464"/>
            <a:ext cx="12700" cy="2068342"/>
          </a:xfrm>
          <a:prstGeom prst="bentConnector3">
            <a:avLst>
              <a:gd name="adj1" fmla="val 180000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6637335-2566-96EB-C839-2CCE9F7BED7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3303916" y="4216805"/>
            <a:ext cx="12700" cy="2068339"/>
          </a:xfrm>
          <a:prstGeom prst="bentConnector3">
            <a:avLst>
              <a:gd name="adj1" fmla="val 180000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FEFAA87-C53B-655A-B1DE-B692D998CAAE}"/>
              </a:ext>
            </a:extLst>
          </p:cNvPr>
          <p:cNvGrpSpPr/>
          <p:nvPr/>
        </p:nvGrpSpPr>
        <p:grpSpPr>
          <a:xfrm>
            <a:off x="6702946" y="995585"/>
            <a:ext cx="1461598" cy="882057"/>
            <a:chOff x="6461052" y="821716"/>
            <a:chExt cx="1945387" cy="1174018"/>
          </a:xfrm>
        </p:grpSpPr>
        <p:pic>
          <p:nvPicPr>
            <p:cNvPr id="43" name="Picture 42" descr="A deer walking in the dark&#10;&#10;AI-generated content may be incorrect.">
              <a:extLst>
                <a:ext uri="{FF2B5EF4-FFF2-40B4-BE49-F238E27FC236}">
                  <a16:creationId xmlns:a16="http://schemas.microsoft.com/office/drawing/2014/main" id="{3F05B685-FFC6-936A-D75C-9AF1BF3E5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1" r="18958"/>
            <a:stretch/>
          </p:blipFill>
          <p:spPr>
            <a:xfrm>
              <a:off x="6461052" y="821716"/>
              <a:ext cx="961548" cy="961548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44" name="Picture 43" descr="A close up of a jaw&#10;&#10;AI-generated content may be incorrect.">
              <a:extLst>
                <a:ext uri="{FF2B5EF4-FFF2-40B4-BE49-F238E27FC236}">
                  <a16:creationId xmlns:a16="http://schemas.microsoft.com/office/drawing/2014/main" id="{5C4D0F63-C713-31DF-6ED1-01C52C2E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r="6966"/>
            <a:stretch/>
          </p:blipFill>
          <p:spPr>
            <a:xfrm>
              <a:off x="7034133" y="1213055"/>
              <a:ext cx="1372306" cy="782679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42D2F0F-64DE-6B8C-5D7B-1288F591BFF2}"/>
              </a:ext>
            </a:extLst>
          </p:cNvPr>
          <p:cNvGrpSpPr/>
          <p:nvPr/>
        </p:nvGrpSpPr>
        <p:grpSpPr>
          <a:xfrm>
            <a:off x="9736983" y="996613"/>
            <a:ext cx="1498069" cy="881029"/>
            <a:chOff x="9489052" y="821716"/>
            <a:chExt cx="1993930" cy="1172648"/>
          </a:xfrm>
        </p:grpSpPr>
        <p:pic>
          <p:nvPicPr>
            <p:cNvPr id="47" name="Picture 46" descr="A deer walking in the dark&#10;&#10;AI-generated content may be incorrect.">
              <a:extLst>
                <a:ext uri="{FF2B5EF4-FFF2-40B4-BE49-F238E27FC236}">
                  <a16:creationId xmlns:a16="http://schemas.microsoft.com/office/drawing/2014/main" id="{02DC2517-D4D3-8478-5080-88A8AFB2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1" r="18958"/>
            <a:stretch/>
          </p:blipFill>
          <p:spPr>
            <a:xfrm>
              <a:off x="9489052" y="821716"/>
              <a:ext cx="961548" cy="961548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48" name="Picture 47" descr="A close up of a jaw&#10;&#10;AI-generated content may be incorrect.">
              <a:extLst>
                <a:ext uri="{FF2B5EF4-FFF2-40B4-BE49-F238E27FC236}">
                  <a16:creationId xmlns:a16="http://schemas.microsoft.com/office/drawing/2014/main" id="{C95B2921-804C-D3F6-D45C-FAE57D980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r="6966"/>
            <a:stretch/>
          </p:blipFill>
          <p:spPr>
            <a:xfrm>
              <a:off x="10110676" y="1211685"/>
              <a:ext cx="1372306" cy="782679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5728D923-B3B8-6131-1E3A-652E6A36096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96484" y="2984576"/>
            <a:ext cx="2009955" cy="7203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3006F83-C3E4-C634-B242-F1E2D291F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7104" y="2753797"/>
            <a:ext cx="1984555" cy="118194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31F87C1-3CB2-5C52-5486-3BEF230632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5779" y="749098"/>
            <a:ext cx="1106228" cy="1081010"/>
          </a:xfrm>
          <a:prstGeom prst="roundRect">
            <a:avLst>
              <a:gd name="adj" fmla="val 96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8504D9-742A-CD02-26B8-82415A841554}"/>
              </a:ext>
            </a:extLst>
          </p:cNvPr>
          <p:cNvGrpSpPr/>
          <p:nvPr/>
        </p:nvGrpSpPr>
        <p:grpSpPr>
          <a:xfrm>
            <a:off x="3648826" y="2753797"/>
            <a:ext cx="1308073" cy="1181948"/>
            <a:chOff x="4334534" y="1216324"/>
            <a:chExt cx="3494176" cy="3157267"/>
          </a:xfrm>
        </p:grpSpPr>
        <p:pic>
          <p:nvPicPr>
            <p:cNvPr id="1030" name="Picture 6" descr="Dropbox Icon File #63950 - Free Icons Library">
              <a:extLst>
                <a:ext uri="{FF2B5EF4-FFF2-40B4-BE49-F238E27FC236}">
                  <a16:creationId xmlns:a16="http://schemas.microsoft.com/office/drawing/2014/main" id="{EAF2F8DD-F05A-A67A-8239-2869CF9E5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4629" r="14471" b="30631"/>
            <a:stretch/>
          </p:blipFill>
          <p:spPr bwMode="auto">
            <a:xfrm>
              <a:off x="4334534" y="1216324"/>
              <a:ext cx="3494176" cy="315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E3DD21A6-5CFF-D083-3322-106B82E12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 r="516" b="7035"/>
            <a:stretch>
              <a:fillRect/>
            </a:stretch>
          </p:blipFill>
          <p:spPr bwMode="auto">
            <a:xfrm>
              <a:off x="5313872" y="1500390"/>
              <a:ext cx="1552754" cy="1605119"/>
            </a:xfrm>
            <a:custGeom>
              <a:avLst/>
              <a:gdLst>
                <a:gd name="connsiteX0" fmla="*/ 0 w 1552754"/>
                <a:gd name="connsiteY0" fmla="*/ 0 h 1605119"/>
                <a:gd name="connsiteX1" fmla="*/ 1552754 w 1552754"/>
                <a:gd name="connsiteY1" fmla="*/ 0 h 1605119"/>
                <a:gd name="connsiteX2" fmla="*/ 1552754 w 1552754"/>
                <a:gd name="connsiteY2" fmla="*/ 1122040 h 1605119"/>
                <a:gd name="connsiteX3" fmla="*/ 776377 w 1552754"/>
                <a:gd name="connsiteY3" fmla="*/ 1605119 h 1605119"/>
                <a:gd name="connsiteX4" fmla="*/ 0 w 1552754"/>
                <a:gd name="connsiteY4" fmla="*/ 113066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54" h="1605119">
                  <a:moveTo>
                    <a:pt x="0" y="0"/>
                  </a:moveTo>
                  <a:lnTo>
                    <a:pt x="1552754" y="0"/>
                  </a:lnTo>
                  <a:lnTo>
                    <a:pt x="1552754" y="1122040"/>
                  </a:lnTo>
                  <a:lnTo>
                    <a:pt x="776377" y="1605119"/>
                  </a:lnTo>
                  <a:lnTo>
                    <a:pt x="0" y="113066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CB14FE-6B0F-6D28-1CCE-DA9DFB5E3E29}"/>
              </a:ext>
            </a:extLst>
          </p:cNvPr>
          <p:cNvGrpSpPr/>
          <p:nvPr/>
        </p:nvGrpSpPr>
        <p:grpSpPr>
          <a:xfrm>
            <a:off x="3364781" y="4661444"/>
            <a:ext cx="1915786" cy="1329296"/>
            <a:chOff x="3376915" y="4217079"/>
            <a:chExt cx="2382432" cy="165308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F1783E4-A428-E154-1DD2-965D08CEE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1229" r="11635"/>
            <a:stretch/>
          </p:blipFill>
          <p:spPr>
            <a:xfrm>
              <a:off x="4413033" y="4217079"/>
              <a:ext cx="1346314" cy="1653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Picture 33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94AA4B2B-CB46-EF9B-380B-2062475F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3847">
              <a:off x="3376915" y="4779545"/>
              <a:ext cx="1005577" cy="10055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660A7A-0F92-BB89-B58D-7B29A4B22183}"/>
              </a:ext>
            </a:extLst>
          </p:cNvPr>
          <p:cNvGrpSpPr/>
          <p:nvPr/>
        </p:nvGrpSpPr>
        <p:grpSpPr>
          <a:xfrm>
            <a:off x="6693094" y="4603513"/>
            <a:ext cx="1393986" cy="1397794"/>
            <a:chOff x="6628947" y="4527279"/>
            <a:chExt cx="1576328" cy="1580634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52D52C80-0459-DA4E-AA8F-8F7AB3AEB68D}"/>
                </a:ext>
              </a:extLst>
            </p:cNvPr>
            <p:cNvSpPr/>
            <p:nvPr/>
          </p:nvSpPr>
          <p:spPr>
            <a:xfrm>
              <a:off x="6853193" y="4785836"/>
              <a:ext cx="1144356" cy="1144355"/>
            </a:xfrm>
            <a:prstGeom prst="arc">
              <a:avLst>
                <a:gd name="adj1" fmla="val 1131949"/>
                <a:gd name="adj2" fmla="val 20917249"/>
              </a:avLst>
            </a:prstGeom>
            <a:ln w="123825">
              <a:solidFill>
                <a:schemeClr val="accent1">
                  <a:shade val="90000"/>
                  <a:alpha val="36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Railway Design | Railway Design | Railway">
              <a:extLst>
                <a:ext uri="{FF2B5EF4-FFF2-40B4-BE49-F238E27FC236}">
                  <a16:creationId xmlns:a16="http://schemas.microsoft.com/office/drawing/2014/main" id="{260EA493-E99E-E996-C2EA-233B3715ED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7178470" y="4527279"/>
              <a:ext cx="493800" cy="49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30F45827-214E-746E-1FF9-BE4338CA4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947" y="5018276"/>
              <a:ext cx="493799" cy="61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E6549F-0F88-3AB2-368B-8F58F783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1229" r="11635"/>
            <a:stretch/>
          </p:blipFill>
          <p:spPr>
            <a:xfrm>
              <a:off x="7746648" y="4952868"/>
              <a:ext cx="458627" cy="563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9" name="Picture 8" descr="Railway Design | Railway Design | Railway">
              <a:extLst>
                <a:ext uri="{FF2B5EF4-FFF2-40B4-BE49-F238E27FC236}">
                  <a16:creationId xmlns:a16="http://schemas.microsoft.com/office/drawing/2014/main" id="{65E65F68-F1DD-14EB-F203-31A432C831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7178470" y="5616916"/>
              <a:ext cx="493800" cy="49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9A4D162-4C9D-86D4-1C39-2EAD994768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87104" y="4940899"/>
            <a:ext cx="2011813" cy="99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0113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/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4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145</TotalTime>
  <Words>244</Words>
  <Application>Microsoft Office PowerPoint</Application>
  <PresentationFormat>Widescreen</PresentationFormat>
  <Paragraphs>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Courier New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20</cp:revision>
  <dcterms:created xsi:type="dcterms:W3CDTF">2025-09-25T11:19:30Z</dcterms:created>
  <dcterms:modified xsi:type="dcterms:W3CDTF">2025-09-30T11:51:33Z</dcterms:modified>
</cp:coreProperties>
</file>